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11" r:id="rId3"/>
    <p:sldId id="279" r:id="rId4"/>
    <p:sldId id="312" r:id="rId5"/>
    <p:sldId id="261" r:id="rId6"/>
    <p:sldId id="313" r:id="rId7"/>
    <p:sldId id="314" r:id="rId8"/>
    <p:sldId id="304" r:id="rId9"/>
    <p:sldId id="263" r:id="rId10"/>
    <p:sldId id="315" r:id="rId11"/>
    <p:sldId id="301" r:id="rId12"/>
    <p:sldId id="316" r:id="rId13"/>
    <p:sldId id="266" r:id="rId14"/>
    <p:sldId id="284" r:id="rId15"/>
    <p:sldId id="29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7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847528" y="487125"/>
            <a:ext cx="849694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941888" algn="l"/>
              </a:tabLst>
            </a:pPr>
            <a:endParaRPr lang="ru-RU" sz="40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941888" algn="l"/>
              </a:tabLst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941888" algn="l"/>
              </a:tabLs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166392" y="3065113"/>
            <a:ext cx="101748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>
                <a:latin typeface="Times New Roman" pitchFamily="18" charset="0"/>
                <a:cs typeface="Times New Roman" pitchFamily="18" charset="0"/>
              </a:rPr>
              <a:t>Методическая </a:t>
            </a:r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копилка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«Ученическое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самоуправление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 классном коллективе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417" y="34431"/>
            <a:ext cx="9577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гимназия №8 имени академика Н.Н. Боголюбова </a:t>
            </a:r>
          </a:p>
        </p:txBody>
      </p:sp>
      <p:pic>
        <p:nvPicPr>
          <p:cNvPr id="3074" name="Picture 2" descr="Гимназия №8 г. Дубн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08" y="209100"/>
            <a:ext cx="1080121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1344" y="102426"/>
            <a:ext cx="11809312" cy="129347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681808" y="1672245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ФЕСТИВАЛЬ ПЕДАГОГИЧЕСКИХ ИДЕЙ</a:t>
            </a:r>
            <a:endParaRPr lang="ru-RU" sz="5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688288" y="5589240"/>
            <a:ext cx="58763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учитель начальных классов,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Борисова Светлана Юрьевна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61420" y="2207645"/>
            <a:ext cx="6984776" cy="4571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44" y="188640"/>
            <a:ext cx="11881320" cy="166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3 классе ребята вновь объединяются в  команды.  Понятие лидера для ребят изменилось. Если раньше им мог быть ребенок, у которого  много разнообразных игрушек ,тот, кто физически сильнее, даже наглее, то к 10 годам пришло понимание, что главное качество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лидера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надежность и ответственность.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команды очень быстро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определяются,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четвертую входят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те, кого не захотели принять в первые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три. Также,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если появляются нарушители, их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 неделю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нужно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выводить в бесцветную команду, лишая права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дежурить.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8374" y="2016877"/>
            <a:ext cx="45365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атмосфера в классе относительно стабилизирована, когда между всеми учениками возникает контакт, появляются общие точки соприкосновения,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перейти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совместному формулированию общих целей,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построению  планов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их достижению.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этой воспитательной задачи лучше всего подходит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командах. Дежурство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классу, школе, столовой, перемене в командах - это обязательство на все 4 года. Здесь ничего не меняется.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оманды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интересам: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праздников, выпуск газет, защита проектов, волонтерское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и др.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1344" y="188640"/>
            <a:ext cx="11879755" cy="17450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9" b="11712"/>
          <a:stretch/>
        </p:blipFill>
        <p:spPr>
          <a:xfrm>
            <a:off x="5063640" y="2016877"/>
            <a:ext cx="350493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b="-2122"/>
          <a:stretch/>
        </p:blipFill>
        <p:spPr>
          <a:xfrm>
            <a:off x="5063640" y="4404357"/>
            <a:ext cx="3479902" cy="2315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362786"/>
            <a:ext cx="2937520" cy="3916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7086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888651"/>
            <a:ext cx="4227934" cy="56372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888651"/>
            <a:ext cx="3867894" cy="56372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35560" y="188640"/>
            <a:ext cx="7056784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Представление команд</a:t>
            </a:r>
          </a:p>
        </p:txBody>
      </p:sp>
    </p:spTree>
    <p:extLst>
      <p:ext uri="{BB962C8B-B14F-4D97-AF65-F5344CB8AC3E}">
        <p14:creationId xmlns:p14="http://schemas.microsoft.com/office/powerpoint/2010/main" val="3120117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352" y="188640"/>
            <a:ext cx="115932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началу 4 года обучения ребята уверенно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смогут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предложить несколько кандидатур на роль командира класса, заместителя, организаторов,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потому что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фоне всего класса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проявляется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ребят наиболее увлечённых, с яркими проявлениями активности и организаторских способностей.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привлекают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своим увлечениям одноклассников. Такая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класса называется его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активом.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классе все подчинено воспитательному процессу.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Есть своя символика – флаг,  гимн, герб. Любой  из учеников сможет рассказать, что символизирует каждая деталь на нем. </a:t>
            </a:r>
          </a:p>
          <a:p>
            <a:endParaRPr lang="ru-RU" dirty="0"/>
          </a:p>
        </p:txBody>
      </p:sp>
      <p:pic>
        <p:nvPicPr>
          <p:cNvPr id="3" name="Picture 3" descr="F:\1.  ФОТО - ВИДЕО\2 КЛАСС\2. 2 КЛАСС\2. КЛАССНАЯ ЖИЗНЬ\1. РАЗГОВОР ПО ДУШАМ\РАССКАЗ О ГЕРБЕ КЛАССА\IMG_20180214_102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403" y="2848372"/>
            <a:ext cx="2430270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G:\ФОТО- 28.03.18\СОЧИНЕНИЕ - ГЕРБ КЛАССА\IMG_20180328_115007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617539" y="3093674"/>
            <a:ext cx="336037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439816" y="2715679"/>
            <a:ext cx="3902224" cy="420506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7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72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Ты да я, да мы с тобой</a:t>
            </a:r>
            <a:r>
              <a:rPr lang="ru-RU" sz="7200" b="1" dirty="0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…»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да я, да мы с тобой</a:t>
            </a:r>
            <a:r>
              <a:rPr lang="ru-RU" sz="55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55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55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Хорошо, когда на свете есть друзья.</a:t>
            </a:r>
            <a:b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б жили все в одиночку,</a:t>
            </a:r>
            <a:b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давным-давно на кусочки</a:t>
            </a:r>
            <a:b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Раскололась бы, наверное, Земля.</a:t>
            </a:r>
            <a:r>
              <a:rPr lang="ru-RU" sz="55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550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550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550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550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550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да </a:t>
            </a:r>
            <a: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я, да мы с тобой</a:t>
            </a:r>
            <a:r>
              <a:rPr lang="ru-RU" sz="55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да я, да мы с тобой</a:t>
            </a:r>
            <a:r>
              <a:rPr lang="ru-RU" sz="55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Землю обойдём, потом махнём на Марс.</a:t>
            </a:r>
            <a:b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 у оранжевой речки</a:t>
            </a:r>
            <a:b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сидят грустят человечки</a:t>
            </a:r>
            <a:b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Потому, что слишком долго нету нас.</a:t>
            </a:r>
            <a:b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да я, да мы с тобой</a:t>
            </a:r>
            <a:r>
              <a:rPr lang="ru-RU" sz="55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да я, да мы с тобой</a:t>
            </a:r>
            <a:r>
              <a:rPr lang="ru-RU" sz="55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 не разлучит никто и никогда.</a:t>
            </a:r>
            <a:b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Даже если мы расстаёмся,</a:t>
            </a:r>
            <a:b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Дружба всё равно остаётся,</a:t>
            </a:r>
            <a:b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55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Дружба остаётся с нами навсегда</a:t>
            </a:r>
            <a:r>
              <a:rPr lang="ru-RU" sz="55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7368" y="2276872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tx2"/>
                </a:solidFill>
              </a:rPr>
              <a:t>Гимн класса</a:t>
            </a:r>
            <a:endParaRPr lang="ru-RU" sz="2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38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0.1 ФИНИШ КОНКУРСА КЛАССНОГО РУКОВОДИТЕЛЯ\КЛАДОВАЯ\СТЕНДЫ КЛАССА\IMG_20180327_0826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785" y="3789895"/>
            <a:ext cx="3860047" cy="281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8. ПАПКА КЛАССНОГО РУКОВОДИТЕЛЯ\6. ОФОРМЛЕНИЕ\ОФОРМЛЕНИЕ КЛАССА\СТЕНДЫ ОТ ЛАПУШКИНОЙ И\наша гордость_1,2х0,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785" y="897381"/>
            <a:ext cx="3860047" cy="281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0.1 ФИНИШ КОНКУРСА КЛАССНОГО РУКОВОДИТЕЛЯ\КЛАДОВАЯ\СТЕНДЫ КЛАССА\IMG_20180327_0826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8208" y="3765643"/>
            <a:ext cx="3716031" cy="27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8. ПАПКА КЛАССНОГО РУКОВОДИТЕЛЯ\6. ОФОРМЛЕНИЕ\ОФОРМЛЕНИЕ КЛАССА\СТЕНДЫ ОТ ЛАПУШКИНОЙ И\один за всех_1,25 х 0,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5960" y="1115797"/>
            <a:ext cx="5560828" cy="185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8. ПАПКА КЛАССНОГО РУКОВОДИТЕЛЯ\6. ОФОРМЛЕНИЕ\ОФОРМЛЕНИЕ КЛАССА\СТЕНДЫ ОТ ЛАПУШКИНОЙ И\МЫ В ВАС ВЕРИМ_0,35Х0,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5880" y="3212976"/>
            <a:ext cx="2520280" cy="319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75520" y="116632"/>
            <a:ext cx="8528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ОФОРМЛЕНИЕ КЛАССА В ВИДЕ СТЕНДОВ, ОТРАЖАЕТ РАБОТУ УЧЕНИЧЕСКОГО САМОУПРАВЛЕНИЯ</a:t>
            </a:r>
            <a:endParaRPr lang="ru-RU" sz="2000" b="1" dirty="0"/>
          </a:p>
        </p:txBody>
      </p:sp>
      <p:pic>
        <p:nvPicPr>
          <p:cNvPr id="3" name="Рисунок 2" descr="H:\8. ПАПКА КЛАССНОГО РУКОВОДИТЕЛЯ\6. ОФОРМЛЕНИЕ\ОФОРМЛЕНИЕ КЛАССА\Дети - для КАПЕЛЬКИ\Готово\ДимаКапелька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77265">
            <a:off x="1104656" y="1424111"/>
            <a:ext cx="728110" cy="12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1464" y="476672"/>
            <a:ext cx="10153128" cy="5259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Полученный  результат</a:t>
            </a:r>
            <a:endParaRPr lang="ru-RU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Обретение чувства уверенности в себе.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поддерживать других.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Осознание ответственности за свои поступки.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представлений о себе, своих возможностях.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распределять обязанности и действовать в коллективе.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Стремление использовать свои умения на радость близким.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общаться друг с другом, уважительно относиться к мнению своих друзей, взрослых.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опыта активного сопереживания за результат в общем деле.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70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5480" y="1988840"/>
            <a:ext cx="9073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Борисова Светлана Юрьевна</a:t>
            </a:r>
          </a:p>
          <a:p>
            <a:pPr algn="ctr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+7(903)749-84-01</a:t>
            </a:r>
          </a:p>
          <a:p>
            <a:pPr algn="ctr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borisovas2010@yandex.ru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12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87504" y="4787416"/>
            <a:ext cx="1188194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объединение классного коллектива с целью повышения социальной ответственности детей младшего возраста, воспитания будущего актива гимназии, создания и развития традиций в жизни класса, основанные на коллективной работе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94656" y="3345750"/>
            <a:ext cx="1200065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Проблема: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социальная ответственность детей младшего возраста, низкий уровень навыков общения друг с другом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4656" y="188640"/>
            <a:ext cx="11809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коллективов, где школьник находится в течение значительной части своей жизни, является школьный класс. Чем глубже поймёт учитель классный коллектив, тем легче ему учить и воспитать учеников. Развитие и формирование личности можно успешно осуществлять  только в коллективе и через коллектив. От учащихся нужно не только требовать, но и приучать их к тому, чтобы они не опаздывали на занятия, соблюдали порядок на уроке, дисциплинированно вели себя на переменах, бережно относились к учебникам и школьному имуществу, проявляли знаки внимания и вежливости не только к учителям и старшим, но и друг к другу. И одним из методов воспитания, а также объединения детей в коллектив является организация ученического самоуправления в классе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63693" y="3003351"/>
            <a:ext cx="6984776" cy="4571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63693" y="4536166"/>
            <a:ext cx="6984776" cy="4571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83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5520" y="2345563"/>
            <a:ext cx="8640960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260648"/>
            <a:ext cx="11305256" cy="1300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Самоуправление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форма организации жизнедеятельности коллектива учащихся, обеспечивающая развитие их самостоятельности в принятии и реализации решений для достижения общественно значимых целей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78918" y="1583048"/>
            <a:ext cx="8568952" cy="4829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самоуправления строится на следующих </a:t>
            </a:r>
            <a:r>
              <a:rPr lang="ru-RU" sz="2400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принципах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Равноправия.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Все имеют право решающего голоса при принятии того или иного решения.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Гуманности.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Действия самоуправления основываются на нравственности, человеколюбии.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Самодеятельности.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Творчество, активность, самостоятельность учащихся.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Ответственности.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Необходимость регулярно отчитываться о проделанной работе и её результатах на классном собрании.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0304" y="692696"/>
            <a:ext cx="10585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ОРГАНИЗАЦИИ УЧЕНИЧЕСКОГО САМОУПРАВЛЕНИЯ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НАЧАЛЬНОЙ ШКОЛЕ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1344" y="2297914"/>
            <a:ext cx="2736304" cy="33123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КЛАСС: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 в организации самоуправления в классе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68723" y="2297914"/>
            <a:ext cx="2736304" cy="33123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КЛАСС: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Переоценка понятия лидерства, организация проектной деятельности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10104" y="2283472"/>
            <a:ext cx="2736304" cy="33123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КЛАСС: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результатов, сформирован актив класса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382" y="1682361"/>
            <a:ext cx="1718227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4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endParaRPr lang="ru-RU" sz="34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1420" y="1682361"/>
            <a:ext cx="1718227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4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endParaRPr lang="ru-RU" sz="34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21931" y="1682360"/>
            <a:ext cx="1718227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4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  <a:endParaRPr lang="ru-RU" sz="34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49784" y="1682360"/>
            <a:ext cx="1718227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4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  <a:endParaRPr lang="ru-RU" sz="34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67730" y="2297914"/>
            <a:ext cx="2736304" cy="33123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КЛАСС: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включение детей в организацию самоуправления в классе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50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647728" y="332656"/>
            <a:ext cx="5256584" cy="50405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647728" y="332656"/>
            <a:ext cx="5184576" cy="50405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03512" y="188640"/>
            <a:ext cx="8640960" cy="64807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07968" y="3933056"/>
            <a:ext cx="4248472" cy="23762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75520" y="3933056"/>
            <a:ext cx="3816424" cy="244827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Этапы работы по организации самоуправления</a:t>
            </a:r>
          </a:p>
        </p:txBody>
      </p:sp>
      <p:pic>
        <p:nvPicPr>
          <p:cNvPr id="24578" name="Picture 2" descr="G:\8. ПАПКА КЛАССНОГО РУКОВОДИТЕЛЯ\6. ОФОРМЛЕНИЕ\ОФОРМЛЕНИЕ КЛАССА\График дежурств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1" y="1556792"/>
            <a:ext cx="2664297" cy="1511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9" name="Picture 3" descr="G:\8. ПАПКА КЛАССНОГО РУКОВОДИТЕЛЯ\6. ОФОРМЛЕНИЕ\ОФОРМЛЕНИЕ КЛАССА\ОТ ШАКУНОВОЙ С - 2 класс\команды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12" y="1412776"/>
            <a:ext cx="2808312" cy="1516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919536" y="83671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</a:rPr>
              <a:t>1 КЛАСС: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по выбору родителей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23992" y="836713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</a:rPr>
              <a:t>2 КЛАСС: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по желанию детей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9856" y="141277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СОРЕВНОВАНИЕ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КОМАНД</a:t>
            </a:r>
          </a:p>
        </p:txBody>
      </p:sp>
      <p:pic>
        <p:nvPicPr>
          <p:cNvPr id="12" name="Picture 4" descr="G:\0. КОНКУРС КЛАССНЫЙ РУКОВОДИТЕЛЬ\СТЕНДЫ КЛАССА\IMG_20180327_0825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3792" y="2132856"/>
            <a:ext cx="3168352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775520" y="321297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Обязанности в команде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7528" y="4005065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</a:rPr>
              <a:t>Командир класса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</a:rPr>
              <a:t>Командир команды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</a:rPr>
              <a:t>Дежурные по классу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</a:rPr>
              <a:t>Дежурные по школе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</a:rPr>
              <a:t>Дежурные по столовой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</a:rPr>
              <a:t>Дежурные по раздевалке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2144" y="306896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Подведение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итогов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07968" y="3933057"/>
            <a:ext cx="41764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</a:rPr>
              <a:t>Начало дежурства (8.10)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</a:rPr>
              <a:t>Работа дежурных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</a:rPr>
              <a:t>Работа командиров команд 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</a:rPr>
              <a:t>Работа командира класса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</a:rPr>
              <a:t>Бонусы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</a:rPr>
              <a:t>Штрафы </a:t>
            </a:r>
            <a:endParaRPr lang="ru-RU" sz="2400" b="1" i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63352" y="188640"/>
            <a:ext cx="11737304" cy="2592288"/>
          </a:xfrm>
          <a:prstGeom prst="wedgeRoundRectCallout">
            <a:avLst>
              <a:gd name="adj1" fmla="val -47021"/>
              <a:gd name="adj2" fmla="val 48051"/>
              <a:gd name="adj3" fmla="val 16667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95400" y="404665"/>
            <a:ext cx="11161240" cy="226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первом классе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удалось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привлечь учащихся к коллективным действиям. Класс разбился на 5 команд (по выбору родителей и по цвету радуги: оранжевый, желтый, зеленый, голубой и синий. Красный цвет – для учителя, фиолетовый – для родителей). В определенные дни недели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дежурит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команд.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назначает командира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команды, который под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руководством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выбрали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дежурных по классу, школе, столовой. По завершении дня ребята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пытаются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оценить свою работу, определить, что удалось, что нет.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из детей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сможет побывать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роли командира класса или команды. Почувствовать, как нелегко нести ответственность за других ребят.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:\0. КОНКУРС КЛАССНЫЙ РУКОВОДИТЕЛЬ\4. ПОРТФОЛИО\МОЕ\МОЯ\В НОВОЙ ПРОГРАММЕ ОФОРМЛЕНИЕ\!!! ДЕЖУРСТВО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2672242"/>
            <a:ext cx="6624736" cy="418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5782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384" y="260648"/>
            <a:ext cx="11161240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втором классе происходит укрепление межличностных отношений, формирование чувства «мы», формирование умения взаимодействовать.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разбиваются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уже на 4 команды, опираясь на лидеров класса, с которыми все хотели дружить.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Появляется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 класса (командир класса+ командиры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команд).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 каждого дня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подводятся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 дежурства, где обсуждают под руководством учителя возникшие проблемы и способы их решения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дети имеют возможность высказать свою точку зрения, обратить внимание на корректные или некорректные способы отношения дежурных к ребятам.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Добавляется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бонусная система поощрений и наказаний.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260648"/>
            <a:ext cx="11521280" cy="266842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99456" y="3284984"/>
            <a:ext cx="10225136" cy="300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поощрения и наказания </a:t>
            </a:r>
            <a:r>
              <a:rPr 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дежурных: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дежурство учитываются при подведении итогов соревнования между командами;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 может получить поощрение в виде отсутствия домашнего задания на 1 день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лучшая команда может быть награждена подарком по итогам дежурства триместр,  год;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лучшие дежурные учащиеся могут быть поощрены благодарностью по школе.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нарушение правил поведения, неуважения к товарищам, снимается 0,5 балла</a:t>
            </a:r>
            <a:endParaRPr lang="ru-RU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82613" y="3789040"/>
            <a:ext cx="216024" cy="216024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82613" y="4588849"/>
            <a:ext cx="216024" cy="216024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82613" y="5052774"/>
            <a:ext cx="216024" cy="216024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82613" y="5516699"/>
            <a:ext cx="216024" cy="216024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82613" y="5980624"/>
            <a:ext cx="216024" cy="216024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088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1544" y="188640"/>
            <a:ext cx="7992888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НАЧАЛО УРОКА.        ПОДВОДИМ ИТОГИ ДЕЖУРСТВА.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025386"/>
            <a:ext cx="4083918" cy="5445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011546"/>
            <a:ext cx="39219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9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15480" y="188640"/>
            <a:ext cx="9289032" cy="66693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3632" y="476672"/>
            <a:ext cx="6552728" cy="57606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56040" y="1412776"/>
            <a:ext cx="3384376" cy="20882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63552" y="1484784"/>
            <a:ext cx="3672408" cy="20882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783632" y="476672"/>
            <a:ext cx="6408712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3 и 4 классы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9536" y="1052737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Работа над проектами,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91944" y="980729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Выпуски классной газеты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3592" y="1556792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</a:rPr>
              <a:t>Дом счастья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</a:rPr>
              <a:t>Осколки любви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</a:rPr>
              <a:t>Традиции моей семьи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</a:rPr>
              <a:t>Герб нашего класса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</a:rPr>
              <a:t>и др.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6040" y="1412776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</a:rPr>
              <a:t>Библиотекари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</a:rPr>
              <a:t>Редакторы рубрик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</a:rPr>
              <a:t>Художники-оформители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</a:rPr>
              <a:t>Корреспонденты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</a:rPr>
              <a:t>Журналисты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</a:rPr>
              <a:t>Главный редактор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7376" y="3351768"/>
            <a:ext cx="2504568" cy="3339424"/>
          </a:xfrm>
          <a:prstGeom prst="round2DiagRect">
            <a:avLst>
              <a:gd name="adj1" fmla="val 16667"/>
              <a:gd name="adj2" fmla="val 251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3" descr="G:\ФОТО- 28.03.18\СОЧИНЕНИЕ - МОЙ ДРУГ\IMG_20180328_102101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7988" y="3349772"/>
            <a:ext cx="2506065" cy="3341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1003</Words>
  <Application>Microsoft Office PowerPoint</Application>
  <PresentationFormat>Широкоэкранный</PresentationFormat>
  <Paragraphs>108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работы по организации самоуправления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любимый класс</dc:title>
  <cp:lastModifiedBy>User</cp:lastModifiedBy>
  <cp:revision>49</cp:revision>
  <dcterms:modified xsi:type="dcterms:W3CDTF">2024-02-20T08:47:58Z</dcterms:modified>
</cp:coreProperties>
</file>