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99" r:id="rId3"/>
    <p:sldId id="302" r:id="rId4"/>
    <p:sldId id="301" r:id="rId5"/>
    <p:sldId id="303" r:id="rId6"/>
    <p:sldId id="309" r:id="rId7"/>
    <p:sldId id="331" r:id="rId8"/>
    <p:sldId id="332" r:id="rId9"/>
    <p:sldId id="326" r:id="rId10"/>
    <p:sldId id="307" r:id="rId11"/>
    <p:sldId id="306" r:id="rId12"/>
    <p:sldId id="305" r:id="rId13"/>
    <p:sldId id="31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2" name="Прямоугольник 1"/>
          <p:cNvSpPr/>
          <p:nvPr/>
        </p:nvSpPr>
        <p:spPr>
          <a:xfrm>
            <a:off x="323528" y="1340768"/>
            <a:ext cx="8136904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Развитие креативности младших школьников средствами музыкального искусства на уроках музыки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00192" y="4293096"/>
            <a:ext cx="2376264" cy="15121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Выполнила</a:t>
            </a:r>
          </a:p>
          <a:p>
            <a:pPr algn="r"/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Борисова С.Ю.</a:t>
            </a:r>
          </a:p>
          <a:p>
            <a:pPr algn="r"/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учитель музыки </a:t>
            </a:r>
          </a:p>
          <a:p>
            <a:pPr algn="r"/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МБОУ гимназии №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8</a:t>
            </a:r>
          </a:p>
          <a:p>
            <a:pPr algn="r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Г. Дубна</a:t>
            </a:r>
            <a:endParaRPr lang="ru-RU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32" y="6927"/>
            <a:ext cx="4139543" cy="3103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369" y="3333478"/>
            <a:ext cx="4224509" cy="316838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6927"/>
            <a:ext cx="4644008" cy="66624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Технология критического мышления</a:t>
            </a:r>
          </a:p>
          <a:p>
            <a:pPr lvl="0" algn="just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   Большим потенциалом для развития творческих способностей обладают методы и приёмы технологии развития критического мышления. </a:t>
            </a:r>
          </a:p>
          <a:p>
            <a:pPr lvl="0" algn="just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Критическое мышление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– это способ добывать знания, умение анализировать, оценивать, вырабатывать собственное мнение.</a:t>
            </a:r>
          </a:p>
        </p:txBody>
      </p:sp>
    </p:spTree>
    <p:extLst>
      <p:ext uri="{BB962C8B-B14F-4D97-AF65-F5344CB8AC3E}">
        <p14:creationId xmlns:p14="http://schemas.microsoft.com/office/powerpoint/2010/main" val="7687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61115"/>
            <a:ext cx="6321430" cy="2736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95736" y="3397418"/>
            <a:ext cx="66247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u="sng" dirty="0">
                <a:solidFill>
                  <a:schemeClr val="accent1">
                    <a:lumMod val="50000"/>
                  </a:schemeClr>
                </a:solidFill>
              </a:rPr>
              <a:t>ВАЛЬС</a:t>
            </a:r>
          </a:p>
          <a:p>
            <a:pPr>
              <a:buNone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Прекрасный, мелодичный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тревожит, волнует, кружит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Вальс уносит в небеса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</a:rPr>
              <a:t>Волшебство!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0"/>
            <a:ext cx="4248472" cy="6611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СИНКВЕЙН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7" name="Прямоугольник 6"/>
          <p:cNvSpPr/>
          <p:nvPr/>
        </p:nvSpPr>
        <p:spPr>
          <a:xfrm>
            <a:off x="395536" y="674400"/>
            <a:ext cx="835292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Чем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отличается креативный человек от всех остальных людей? </a:t>
            </a:r>
          </a:p>
          <a:p>
            <a:pPr lvl="0" algn="just"/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Креативные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ищут множество ответов на один вопрос, а все остальные ищут единственно правильный ответ из всех возможных.</a:t>
            </a:r>
          </a:p>
          <a:p>
            <a:pPr lvl="0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Гилфорд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(автор одного из классических исследований)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809" y="-63162"/>
            <a:ext cx="9215470" cy="6921162"/>
          </a:xfrm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348880"/>
            <a:ext cx="5688632" cy="4266475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0"/>
            <a:ext cx="8856984" cy="249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Какие они будут, наши дети!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Ведь все это зависит лишь от нас,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И на пороге будущих столетий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Быть может, они будут лучше нас.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31331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2" name="Прямоугольник 1"/>
          <p:cNvSpPr/>
          <p:nvPr/>
        </p:nvSpPr>
        <p:spPr>
          <a:xfrm>
            <a:off x="179512" y="1340768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accent1">
                    <a:lumMod val="50000"/>
                  </a:schemeClr>
                </a:solidFill>
              </a:rPr>
              <a:t>«Чтобы научить летать — надо самому быть крылатым. Чтобы зажечь сердца — надо самому гореть. Чтобы вести к вершинам успеха — надо самому не бояться </a:t>
            </a:r>
            <a:r>
              <a:rPr lang="ru-RU" sz="3600" i="1" dirty="0" smtClean="0">
                <a:solidFill>
                  <a:schemeClr val="accent1">
                    <a:lumMod val="50000"/>
                  </a:schemeClr>
                </a:solidFill>
              </a:rPr>
              <a:t>высот.»</a:t>
            </a:r>
            <a:endParaRPr lang="ru-RU" sz="36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323528" y="404664"/>
            <a:ext cx="8280920" cy="48965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Надо ли повышать свой профессиональный уровень, становиться креативным педагогом? Должен ли современный педагог обладать данным признаком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 lvl="0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Бесспорно, но для чего?</a:t>
            </a:r>
          </a:p>
          <a:p>
            <a:pPr lvl="0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•	чтобы быть современным;</a:t>
            </a: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•	чтобы быть увлекательным;</a:t>
            </a: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•	чтобы быть интересным;</a:t>
            </a: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•	чтобы быть успешным.</a:t>
            </a:r>
          </a:p>
        </p:txBody>
      </p:sp>
    </p:spTree>
    <p:extLst>
      <p:ext uri="{BB962C8B-B14F-4D97-AF65-F5344CB8AC3E}">
        <p14:creationId xmlns:p14="http://schemas.microsoft.com/office/powerpoint/2010/main" val="28317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-71470" y="85051"/>
            <a:ext cx="4752528" cy="6624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Творческим продуктом креативного педагога могут быть новые образовательные технологии, формы, методы обучения и воспитания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lvl="0" algn="just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endParaRPr lang="ru-RU" sz="2400" dirty="0" smtClean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 algn="just"/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058" y="764704"/>
            <a:ext cx="434188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49685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algn="just"/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Технология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развивающего обучения</a:t>
            </a:r>
            <a:endParaRPr lang="ru-RU" sz="2000" dirty="0">
              <a:latin typeface="Times New Roman" panose="02020603050405020304" pitchFamily="18" charset="0"/>
              <a:ea typeface="MS Mincho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способствуют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тренировке и развитию памяти, мышления, активности наблюдательности, целеустремлённости, логике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  <a:p>
            <a:pPr algn="just"/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расширению поведенческого диапазона ученика, развитию коммуникативных способностей, эмоциональной сферы, побуждает к творчеству.</a:t>
            </a:r>
          </a:p>
          <a:p>
            <a:pPr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Mincho"/>
            </a:endParaRPr>
          </a:p>
          <a:p>
            <a:pPr algn="just"/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MS Mincho"/>
            </a:endParaRPr>
          </a:p>
          <a:p>
            <a:pPr algn="just"/>
            <a:endParaRPr lang="ru-RU" sz="1600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46" y="7284"/>
            <a:ext cx="2664296" cy="3553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846933"/>
            <a:ext cx="2843270" cy="379258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0" y="0"/>
            <a:ext cx="5110476" cy="67413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Технология развивающего обучения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  способствуют тренировке и развитию памяти, мышления, активности наблюдательности, целеустремлённости, логике.</a:t>
            </a:r>
          </a:p>
          <a:p>
            <a:pPr lvl="0" algn="just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lvl="0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расширению поведенческого диапазона ученика, развитию коммуникативных способностей, эмоциональной сферы, побуждает к творчеству.</a:t>
            </a:r>
          </a:p>
        </p:txBody>
      </p:sp>
    </p:spTree>
    <p:extLst>
      <p:ext uri="{BB962C8B-B14F-4D97-AF65-F5344CB8AC3E}">
        <p14:creationId xmlns:p14="http://schemas.microsoft.com/office/powerpoint/2010/main" val="25284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0" y="0"/>
            <a:ext cx="9215470" cy="6921162"/>
          </a:xfrm>
        </p:spPr>
      </p:pic>
      <p:sp>
        <p:nvSpPr>
          <p:cNvPr id="4" name="Прямоугольник 3"/>
          <p:cNvSpPr/>
          <p:nvPr/>
        </p:nvSpPr>
        <p:spPr>
          <a:xfrm>
            <a:off x="395536" y="119675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Одним из наиболее доступных средств познания музыки, как вида искусства,  выступает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музыкально - дидактическая игра.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020" y="116632"/>
            <a:ext cx="9119980" cy="23042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Одним из наиболее доступных средств познания музыки, как вида искусства,  выступает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музыкально - дидактическая игра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2204864"/>
            <a:ext cx="4802290" cy="4320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772" y="2348880"/>
            <a:ext cx="5770208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352928" cy="7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МУЗЫКАЛЬНО-ДИДАКТИЧЕСКИЕ ИГРЫ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504" y="1124744"/>
            <a:ext cx="8784976" cy="51845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Звуковая картина «Ярмарка» (3-4 класс).</a:t>
            </a: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Сначала создаём звуковую картину «Собирайся, народ, на ярмарку!» :</a:t>
            </a:r>
            <a:endParaRPr lang="ru-RU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слышен топот лошадей (карандаши, ложки);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звенят бубенцы на сбруе (колокольчики, бубны);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народ собирается (гул голосов), снег  хрустит под ногами (целлофан).</a:t>
            </a: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Затем – картина «Вот она,  весёлая Ярмарка!»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смех, слышны обрывки песен,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где-то звучит  балалайка (дети разделены на микрогруппы, каждая из которых  озвучивает свой элемент).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Потом самое интересное</a:t>
            </a: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: на фоне всего этого веселья начинают звучать голоса ярмарочных зазывал (дети-солисты):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«Пирожки горячие, вкусные - налетай, не зевай!»;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«А кому пряников медовых?!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 Подходите – не пропустите!»;  </a:t>
            </a:r>
          </a:p>
          <a:p>
            <a:pPr algn="just">
              <a:spcAft>
                <a:spcPts val="0"/>
              </a:spcAft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/>
              </a:rPr>
              <a:t>«А сейчас кукольное представление всем на удивление!» и т.д.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47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0" y="0"/>
            <a:ext cx="9215470" cy="69211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11" y="210164"/>
            <a:ext cx="8667778" cy="6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5988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70" y="-63162"/>
            <a:ext cx="9215470" cy="6921162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239425"/>
            <a:ext cx="8424936" cy="777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ea typeface="+mj-ea"/>
                <a:cs typeface="+mj-cs"/>
              </a:rPr>
              <a:t>Метод «Символическая аналогия»</a:t>
            </a:r>
            <a:br>
              <a:rPr lang="ru-RU" sz="3200" b="1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16512"/>
            <a:ext cx="9036496" cy="57248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"Мы запели песенку" Сл.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Л.Мироновой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муз.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</a:rPr>
              <a:t>Р.Рустамова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Солнышко лучистое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Улыбнулось весело,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Потому что мамочке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запели песенку.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За окном воробушки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Закружились весело, 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 Потому что мамочке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 Мы запели песенку.</a:t>
            </a:r>
          </a:p>
          <a:p>
            <a:pPr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Ручейки весенние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Зазвенели весело, 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Потому что мамочке</a:t>
            </a:r>
          </a:p>
          <a:p>
            <a:pPr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Мы запели песенку</a:t>
            </a:r>
          </a:p>
        </p:txBody>
      </p:sp>
      <p:pic>
        <p:nvPicPr>
          <p:cNvPr id="6" name="Picture 81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7214" y="1814530"/>
            <a:ext cx="874395" cy="876300"/>
          </a:xfrm>
          <a:prstGeom prst="rect">
            <a:avLst/>
          </a:prstGeom>
          <a:noFill/>
        </p:spPr>
      </p:pic>
      <p:pic>
        <p:nvPicPr>
          <p:cNvPr id="7" name="Picture 3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664" y="2420356"/>
            <a:ext cx="590550" cy="965200"/>
          </a:xfrm>
          <a:prstGeom prst="rect">
            <a:avLst/>
          </a:prstGeom>
          <a:noFill/>
        </p:spPr>
      </p:pic>
      <p:pic>
        <p:nvPicPr>
          <p:cNvPr id="8" name="Picture 37"/>
          <p:cNvPicPr/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291939" y="3474237"/>
            <a:ext cx="666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/>
          <p:nvPr/>
        </p:nvPicPr>
        <p:blipFill>
          <a:blip r:embed="rId6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6225" y="3484838"/>
            <a:ext cx="720080" cy="648072"/>
          </a:xfrm>
          <a:prstGeom prst="rect">
            <a:avLst/>
          </a:prstGeom>
          <a:noFill/>
        </p:spPr>
      </p:pic>
      <p:pic>
        <p:nvPicPr>
          <p:cNvPr id="10" name="Picture 3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2476" y="4201063"/>
            <a:ext cx="590550" cy="965200"/>
          </a:xfrm>
          <a:prstGeom prst="rect">
            <a:avLst/>
          </a:prstGeom>
          <a:noFill/>
        </p:spPr>
      </p:pic>
      <p:cxnSp>
        <p:nvCxnSpPr>
          <p:cNvPr id="11" name="Скругленная соединительная линия 10"/>
          <p:cNvCxnSpPr/>
          <p:nvPr/>
        </p:nvCxnSpPr>
        <p:spPr>
          <a:xfrm>
            <a:off x="2996664" y="5373216"/>
            <a:ext cx="962025" cy="216024"/>
          </a:xfrm>
          <a:prstGeom prst="curvedConnector3">
            <a:avLst>
              <a:gd name="adj1" fmla="val 50000"/>
            </a:avLst>
          </a:prstGeom>
          <a:ln w="1079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лилиния 20"/>
          <p:cNvSpPr/>
          <p:nvPr/>
        </p:nvSpPr>
        <p:spPr>
          <a:xfrm>
            <a:off x="2996664" y="5373216"/>
            <a:ext cx="1464945" cy="576064"/>
          </a:xfrm>
          <a:custGeom>
            <a:avLst/>
            <a:gdLst>
              <a:gd name="connsiteX0" fmla="*/ 7834 w 1050323"/>
              <a:gd name="connsiteY0" fmla="*/ 236895 h 736452"/>
              <a:gd name="connsiteX1" fmla="*/ 575871 w 1050323"/>
              <a:gd name="connsiteY1" fmla="*/ 15222 h 736452"/>
              <a:gd name="connsiteX2" fmla="*/ 1046925 w 1050323"/>
              <a:gd name="connsiteY2" fmla="*/ 638677 h 736452"/>
              <a:gd name="connsiteX3" fmla="*/ 783689 w 1050323"/>
              <a:gd name="connsiteY3" fmla="*/ 236895 h 736452"/>
              <a:gd name="connsiteX4" fmla="*/ 700562 w 1050323"/>
              <a:gd name="connsiteY4" fmla="*/ 361586 h 736452"/>
              <a:gd name="connsiteX5" fmla="*/ 1019216 w 1050323"/>
              <a:gd name="connsiteY5" fmla="*/ 735659 h 736452"/>
              <a:gd name="connsiteX6" fmla="*/ 7834 w 1050323"/>
              <a:gd name="connsiteY6" fmla="*/ 236895 h 73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0323" h="736452">
                <a:moveTo>
                  <a:pt x="7834" y="236895"/>
                </a:moveTo>
                <a:cubicBezTo>
                  <a:pt x="-66057" y="116822"/>
                  <a:pt x="402689" y="-51742"/>
                  <a:pt x="575871" y="15222"/>
                </a:cubicBezTo>
                <a:cubicBezTo>
                  <a:pt x="749053" y="82186"/>
                  <a:pt x="1012289" y="601732"/>
                  <a:pt x="1046925" y="638677"/>
                </a:cubicBezTo>
                <a:cubicBezTo>
                  <a:pt x="1081561" y="675623"/>
                  <a:pt x="841416" y="283077"/>
                  <a:pt x="783689" y="236895"/>
                </a:cubicBezTo>
                <a:cubicBezTo>
                  <a:pt x="725962" y="190713"/>
                  <a:pt x="661308" y="278459"/>
                  <a:pt x="700562" y="361586"/>
                </a:cubicBezTo>
                <a:cubicBezTo>
                  <a:pt x="739817" y="444713"/>
                  <a:pt x="1136980" y="754132"/>
                  <a:pt x="1019216" y="735659"/>
                </a:cubicBezTo>
                <a:cubicBezTo>
                  <a:pt x="901452" y="717186"/>
                  <a:pt x="81725" y="356968"/>
                  <a:pt x="7834" y="23689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3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0428" y="5741656"/>
            <a:ext cx="504056" cy="720080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562" y="1628800"/>
            <a:ext cx="2807781" cy="2504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4" name="Picture 20"/>
          <p:cNvPicPr/>
          <p:nvPr/>
        </p:nvPicPr>
        <p:blipFill>
          <a:blip r:embed="rId8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3313" y="1814530"/>
            <a:ext cx="1491481" cy="1312540"/>
          </a:xfrm>
          <a:prstGeom prst="rect">
            <a:avLst/>
          </a:prstGeom>
          <a:noFill/>
        </p:spPr>
      </p:pic>
      <p:pic>
        <p:nvPicPr>
          <p:cNvPr id="25" name="Picture 2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5228" y="3550704"/>
            <a:ext cx="1224136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89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1207</TotalTime>
  <Words>564</Words>
  <Application>Microsoft Office PowerPoint</Application>
  <PresentationFormat>Экран (4:3)</PresentationFormat>
  <Paragraphs>91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MS Mincho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Workstation</cp:lastModifiedBy>
  <cp:revision>95</cp:revision>
  <dcterms:modified xsi:type="dcterms:W3CDTF">2022-03-18T18:47:58Z</dcterms:modified>
</cp:coreProperties>
</file>