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1" r:id="rId2"/>
    <p:sldId id="298" r:id="rId3"/>
    <p:sldId id="299" r:id="rId4"/>
    <p:sldId id="300" r:id="rId5"/>
    <p:sldId id="305" r:id="rId6"/>
    <p:sldId id="304" r:id="rId7"/>
    <p:sldId id="273" r:id="rId8"/>
    <p:sldId id="309" r:id="rId9"/>
    <p:sldId id="311" r:id="rId10"/>
    <p:sldId id="312" r:id="rId11"/>
    <p:sldId id="310" r:id="rId12"/>
    <p:sldId id="28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F7D6D9-B2B2-4068-8C95-1CFEEBA10D29}" v="956" dt="2022-03-22T00:42:36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C6E9D93-8183-4760-A6A7-CCE399BA0CC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A2DEA56-3B84-433E-905F-1F566B49E9C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9FE1EE29-A11A-4DF2-A030-64EDEDF013E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30312B2-E869-4612-94DB-C616AE3FABA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257F376-B2D8-4E5B-9125-4190E5E87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A2E7211C-7A80-432B-A777-D2CE8DC4B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7CA84776-869F-49BF-AD4F-38CAF51BE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633ED24D-4D2B-4A4E-8ADE-390B46A74CE2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8342D85E-24C5-4153-9858-602E6996A5ED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5" name="Дата 27">
            <a:extLst>
              <a:ext uri="{FF2B5EF4-FFF2-40B4-BE49-F238E27FC236}">
                <a16:creationId xmlns:a16="http://schemas.microsoft.com/office/drawing/2014/main" xmlns="" id="{912801DA-B6F8-4378-AA0D-911E78077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BE6A3-390B-4CDD-B407-497C4902B280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16" name="Нижний колонтитул 16">
            <a:extLst>
              <a:ext uri="{FF2B5EF4-FFF2-40B4-BE49-F238E27FC236}">
                <a16:creationId xmlns:a16="http://schemas.microsoft.com/office/drawing/2014/main" xmlns="" id="{92562EF6-1571-45FA-A06E-EF2D7FFD4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>
            <a:extLst>
              <a:ext uri="{FF2B5EF4-FFF2-40B4-BE49-F238E27FC236}">
                <a16:creationId xmlns:a16="http://schemas.microsoft.com/office/drawing/2014/main" xmlns="" id="{3CCAD7C9-8414-44F9-8534-59587CB41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C01AFE4-2105-453E-974D-1BC79A4E9D71}" type="slidenum">
              <a:rPr lang="ru-RU" altLang="es-ES"/>
              <a:pPr/>
              <a:t>‹#›</a:t>
            </a:fld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2152898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02488FA-10D6-4A07-9DBC-82CFA212F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8108-026A-4D7A-BAD5-5D54688A80F7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658D45-A8B1-4F12-983B-AADCD35F9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BA9D31E-DB35-49B7-8AE2-227FE4F87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20115-8BDD-4E0B-A92A-93B88A9A11BF}" type="slidenum">
              <a:rPr lang="ru-RU" altLang="es-ES"/>
              <a:pPr/>
              <a:t>‹#›</a:t>
            </a:fld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1173296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689D796-2CBF-414E-A22C-58B48415832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4A01AE0-FDFB-4D97-8506-F753F637F2F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A570464-3665-45CB-A20B-FDFE56AC285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547DB42-4E7F-462F-8475-E03D1567AE6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53DAA62-9970-4CA2-BF24-E3EE398C6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40A113D-E66A-4787-85EE-53EC865D0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E12E3FC8-B6B5-4D9D-9F8C-5AD23C11B37F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D831D083-0B39-4833-A64D-3F8E2C78E357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39116E50-E6D3-4539-9778-A260E99BB650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xmlns="" id="{D079E748-323C-4872-B77D-05A15B0201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9AF9F14-F04D-419B-A9A7-12D43FE40EF6}" type="slidenum">
              <a:rPr lang="ru-RU" altLang="es-ES"/>
              <a:pPr/>
              <a:t>‹#›</a:t>
            </a:fld>
            <a:endParaRPr lang="ru-RU" altLang="es-ES"/>
          </a:p>
        </p:txBody>
      </p:sp>
      <p:sp>
        <p:nvSpPr>
          <p:cNvPr id="14" name="Дата 3">
            <a:extLst>
              <a:ext uri="{FF2B5EF4-FFF2-40B4-BE49-F238E27FC236}">
                <a16:creationId xmlns:a16="http://schemas.microsoft.com/office/drawing/2014/main" xmlns="" id="{511F6EB2-AC4C-47F4-9637-D9541C02D79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88659-A53F-4C0B-B0CB-4C8CDB547749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15" name="Нижний колонтитул 4">
            <a:extLst>
              <a:ext uri="{FF2B5EF4-FFF2-40B4-BE49-F238E27FC236}">
                <a16:creationId xmlns:a16="http://schemas.microsoft.com/office/drawing/2014/main" xmlns="" id="{0D4E9F2E-EE80-4FEE-82DD-588C0AD6659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886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A432E6-647E-4BFF-A67F-E44D7CC42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D2AF1-DCB1-4A10-8DAD-BD4345E7A48D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EE38820-5D46-4C62-B1E6-6DD6EB6C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B29D8A2-AE01-49A7-8AA0-E5373B61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01FAFBE-8C4B-46EB-8034-C47A68046C75}" type="slidenum">
              <a:rPr lang="ru-RU" altLang="es-ES"/>
              <a:pPr/>
              <a:t>‹#›</a:t>
            </a:fld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2554598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7D5604E-BC82-4464-9517-ED9CE17B57D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0180874-5E66-4586-82D5-20B5C1E1D6D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7DACDF3-A924-4BEE-8CDC-1103955A1D9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2C8E26D-CA4D-4B03-A622-FE1C8DB585D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FDF551E-0BF2-4235-9CC7-C86AEFD832D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56C733F-2C3C-4D27-85FE-71FDBDFF1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F53329F-B8AB-439B-83FD-450D92E80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E903186-7788-4FD1-9DD9-97D0806CA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B5501B81-7DE5-4F10-B125-F9C2CDF616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71B8E3F0-B377-4F5D-8838-256F39C3DB3A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40FD2F5C-2B90-4B32-8FA3-6CB696E9570D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5" name="Нижний колонтитул 4">
            <a:extLst>
              <a:ext uri="{FF2B5EF4-FFF2-40B4-BE49-F238E27FC236}">
                <a16:creationId xmlns:a16="http://schemas.microsoft.com/office/drawing/2014/main" xmlns="" id="{C508CEFF-9556-4D01-9F8C-0DEEE5C0CB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>
            <a:extLst>
              <a:ext uri="{FF2B5EF4-FFF2-40B4-BE49-F238E27FC236}">
                <a16:creationId xmlns:a16="http://schemas.microsoft.com/office/drawing/2014/main" xmlns="" id="{B84FEDB4-A3E7-4FCD-BCE6-4AD04107718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961FA-2DA8-4FD0-B5B6-073B2297EE4B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xmlns="" id="{56C38453-ECE8-4959-A04E-72855C96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99FDEA4-D765-49FA-B608-1E38E3A84B72}" type="slidenum">
              <a:rPr lang="ru-RU" altLang="es-ES"/>
              <a:pPr/>
              <a:t>‹#›</a:t>
            </a:fld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3969023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6ED660A5-05AD-4FE7-87EF-E04733D2B4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4">
            <a:extLst>
              <a:ext uri="{FF2B5EF4-FFF2-40B4-BE49-F238E27FC236}">
                <a16:creationId xmlns:a16="http://schemas.microsoft.com/office/drawing/2014/main" xmlns="" id="{E2E0DC2E-9940-4853-AD54-94775BB7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45BC8-F8DD-4870-8554-33F97ECB35D0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7" name="Нижний колонтитул 5">
            <a:extLst>
              <a:ext uri="{FF2B5EF4-FFF2-40B4-BE49-F238E27FC236}">
                <a16:creationId xmlns:a16="http://schemas.microsoft.com/office/drawing/2014/main" xmlns="" id="{9A19057A-1FC3-4D0B-A49B-CC4EA624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>
            <a:extLst>
              <a:ext uri="{FF2B5EF4-FFF2-40B4-BE49-F238E27FC236}">
                <a16:creationId xmlns:a16="http://schemas.microsoft.com/office/drawing/2014/main" xmlns="" id="{3ED0C6F5-46A8-4B54-9520-063A4DE1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E014F-BBAD-4B6C-B062-10C88A7E4156}" type="slidenum">
              <a:rPr lang="ru-RU" altLang="es-ES"/>
              <a:pPr/>
              <a:t>‹#›</a:t>
            </a:fld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1140472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3BEF6578-1393-4AD4-8EC3-31928680CC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37BB67D-04CB-4F3C-B01F-3E4722CBA11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084540A1-D269-4697-BFFB-DF2B7303A35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C901A6D-CDED-4F56-9070-9739A28FECA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17713355-BB08-4861-86BE-7410219D4D7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FE78815-7648-4B1A-8786-991C10A45A7D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53C6342-4294-4929-82B6-6427A10C7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D2D9AC9C-9CAD-4CA7-AADA-B0C3C8277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B8342B9-E0C3-4E3F-A62B-A9AE8179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B2AAE21E-EBE0-4F5C-BB55-33FAAC3D7357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B58AABF6-492F-41B1-A67D-39D42C669693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8" name="Дата 6">
            <a:extLst>
              <a:ext uri="{FF2B5EF4-FFF2-40B4-BE49-F238E27FC236}">
                <a16:creationId xmlns:a16="http://schemas.microsoft.com/office/drawing/2014/main" xmlns="" id="{B83BA2A4-C91F-4FA0-B728-3C3BEB9CB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02081-F99C-4377-AC87-A5B0FDF63629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19" name="Нижний колонтитул 7">
            <a:extLst>
              <a:ext uri="{FF2B5EF4-FFF2-40B4-BE49-F238E27FC236}">
                <a16:creationId xmlns:a16="http://schemas.microsoft.com/office/drawing/2014/main" xmlns="" id="{15D5EFD1-5840-47BC-A59C-EC684404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>
            <a:extLst>
              <a:ext uri="{FF2B5EF4-FFF2-40B4-BE49-F238E27FC236}">
                <a16:creationId xmlns:a16="http://schemas.microsoft.com/office/drawing/2014/main" xmlns="" id="{5C222A98-1BFE-46DB-A7AF-55C4C248A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1C28D94-E45B-4570-B572-06D72E8687AF}" type="slidenum">
              <a:rPr lang="ru-RU" altLang="es-ES"/>
              <a:pPr/>
              <a:t>‹#›</a:t>
            </a:fld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2570680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6962FBC-6952-4DEC-A40A-D326F636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75757-8284-4A9F-8A71-7A270475D7D3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0E77A11-8D7A-4277-A31A-232E3968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8DC2FAE-CEFC-4220-B349-094353E3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D157351-6ABC-465C-9A26-79ABC060029B}" type="slidenum">
              <a:rPr lang="ru-RU" altLang="es-ES"/>
              <a:pPr/>
              <a:t>‹#›</a:t>
            </a:fld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206762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EE3000C-73DE-4C7A-BDDE-DB8D131C3AD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A6B75FE-8E88-4B49-A583-703B2A10E19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59FE48B-6CCD-4824-A782-BC7D689E935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6878A19-4769-4AB8-8D72-2E4733EEE9C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582F500-1C73-4895-9E2B-49E79AA00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6327DF4-1CD0-4680-9CC6-1D0A07D8D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>
            <a:extLst>
              <a:ext uri="{FF2B5EF4-FFF2-40B4-BE49-F238E27FC236}">
                <a16:creationId xmlns:a16="http://schemas.microsoft.com/office/drawing/2014/main" xmlns="" id="{D43A0950-387A-4401-A84B-2DCB83F0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A7DFD-E3BF-4A55-8D70-7A65152AC639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9" name="Нижний колонтитул 2">
            <a:extLst>
              <a:ext uri="{FF2B5EF4-FFF2-40B4-BE49-F238E27FC236}">
                <a16:creationId xmlns:a16="http://schemas.microsoft.com/office/drawing/2014/main" xmlns="" id="{9387D435-6127-46C4-8393-64CF0DBCF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xmlns="" id="{8032453B-8F15-4B3B-9466-BA46153F7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A4471-4EAA-4788-A684-F82CBE794E7C}" type="slidenum">
              <a:rPr lang="ru-RU" altLang="es-ES"/>
              <a:pPr/>
              <a:t>‹#›</a:t>
            </a:fld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103442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D6FC86F-5E05-4B86-9D21-E39E1832F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A5F69D4-7ECD-4EAB-866A-2231C3509E3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F871C97-A225-48A5-80FA-46DB5D56C8E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4EA6DB5-9DDE-4CD6-A3DD-FA362988C83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1FF0008-A607-43CD-B8AE-97811984831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AEF3167-F50B-40F7-BD51-1B2153A12F32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782FDFD-7BE1-40AC-9ADD-9FBD9DE8B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0889D52E-4E97-4402-BB42-B4E7C2BEE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6A92F165-A3CA-4674-B354-1E825D65D1D4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88F6E318-A9AC-44C6-83B7-6A700A548568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CAE5351-2FC0-4A74-8407-C58F32215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Номер слайда 6">
            <a:extLst>
              <a:ext uri="{FF2B5EF4-FFF2-40B4-BE49-F238E27FC236}">
                <a16:creationId xmlns:a16="http://schemas.microsoft.com/office/drawing/2014/main" xmlns="" id="{E603E929-823E-4671-A8E0-224CCE5B66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83E462C-35FD-4FBA-9E59-97484ABC3C51}" type="slidenum">
              <a:rPr lang="ru-RU" altLang="es-ES"/>
              <a:pPr/>
              <a:t>‹#›</a:t>
            </a:fld>
            <a:endParaRPr lang="ru-RU" altLang="es-ES"/>
          </a:p>
        </p:txBody>
      </p:sp>
      <p:sp>
        <p:nvSpPr>
          <p:cNvPr id="17" name="Дата 4">
            <a:extLst>
              <a:ext uri="{FF2B5EF4-FFF2-40B4-BE49-F238E27FC236}">
                <a16:creationId xmlns:a16="http://schemas.microsoft.com/office/drawing/2014/main" xmlns="" id="{2C121124-B06F-4AFE-B95B-2328022C55D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12B6A-97D0-4A0F-981D-8C2D2C546759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18" name="Нижний колонтитул 5">
            <a:extLst>
              <a:ext uri="{FF2B5EF4-FFF2-40B4-BE49-F238E27FC236}">
                <a16:creationId xmlns:a16="http://schemas.microsoft.com/office/drawing/2014/main" xmlns="" id="{4A36BEE5-BD41-4BB2-8F6E-A55D31A8333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878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5373B7A9-2F8B-4D56-8FB1-B4EDFA2BD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F159EAA-AA7D-487C-A5EA-FA74D65E963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C59866B-D5E3-429F-BEE3-A2227F478A3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959B17D-B8EF-4AA9-A4D9-68525A0BDCA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C47B66D-BA77-4C56-B5DB-45E473E3B2C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2155A04-0186-4BE4-AB0F-2F64BC6E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822BC67B-6A3B-4974-AA88-636B0F24E6CD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D44EA5A-101D-4DBD-87E5-B10F8295F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CB70554B-B9A9-49D9-9BEB-7292BA690166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72D19EEF-048D-4DD0-9802-4076EBD46210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7332392A-AAA7-42B7-9D37-D5C94B911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Номер слайда 6">
            <a:extLst>
              <a:ext uri="{FF2B5EF4-FFF2-40B4-BE49-F238E27FC236}">
                <a16:creationId xmlns:a16="http://schemas.microsoft.com/office/drawing/2014/main" xmlns="" id="{539230B0-BF15-4B6D-856C-8F9765A975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5D3DED4-78FC-4D09-9233-FB3113119C1C}" type="slidenum">
              <a:rPr lang="ru-RU" altLang="es-ES"/>
              <a:pPr/>
              <a:t>‹#›</a:t>
            </a:fld>
            <a:endParaRPr lang="ru-RU" altLang="es-ES"/>
          </a:p>
        </p:txBody>
      </p:sp>
      <p:sp>
        <p:nvSpPr>
          <p:cNvPr id="17" name="Дата 4">
            <a:extLst>
              <a:ext uri="{FF2B5EF4-FFF2-40B4-BE49-F238E27FC236}">
                <a16:creationId xmlns:a16="http://schemas.microsoft.com/office/drawing/2014/main" xmlns="" id="{2B7316DF-84F2-4579-8A40-48D6926ECCE1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09F04-BA91-4D96-9B6C-7D1D0A1D0F0F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18" name="Нижний колонтитул 5">
            <a:extLst>
              <a:ext uri="{FF2B5EF4-FFF2-40B4-BE49-F238E27FC236}">
                <a16:creationId xmlns:a16="http://schemas.microsoft.com/office/drawing/2014/main" xmlns="" id="{75F408C6-E2C5-40D3-978C-596188387E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24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C46A73EB-BA39-4961-A517-97D5A21EDCB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2426A12A-6D6A-4E17-88E4-290BC86D910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54746F1-B93B-412D-9B68-598C26C9413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2C699857-D159-4C6E-826D-B050A31DA66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020666AF-D934-4CC6-9D99-04A48E3F5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>
            <a:extLst>
              <a:ext uri="{FF2B5EF4-FFF2-40B4-BE49-F238E27FC236}">
                <a16:creationId xmlns:a16="http://schemas.microsoft.com/office/drawing/2014/main" xmlns="" id="{82A5B618-0694-414F-BB8C-1F8F8806FB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52CDFF1-AE16-48A1-AC31-7F53B5FE8B19}" type="datetimeFigureOut">
              <a:rPr lang="ru-RU"/>
              <a:pPr>
                <a:defRPr/>
              </a:pPr>
              <a:t>22.03.2022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50C3CBD-DD65-46FB-8244-3CFB385DE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2162B7D-C2E7-44F6-9853-76F9C95BA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3C1FEEF3-902E-4171-BF89-D90A036E4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B6967743-8C16-41D8-A070-3BECAEBD89AB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C67A5947-4F94-4C6B-AA17-9364211C2913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xmlns="" id="{2622F180-69F1-4FF2-8B2B-74F1174D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fld id="{FB1F0CDB-8CF3-4177-8980-C2BF98B0313B}" type="slidenum">
              <a:rPr lang="ru-RU" altLang="es-ES"/>
              <a:pPr/>
              <a:t>‹#›</a:t>
            </a:fld>
            <a:endParaRPr lang="ru-RU" altLang="es-ES"/>
          </a:p>
        </p:txBody>
      </p:sp>
      <p:sp>
        <p:nvSpPr>
          <p:cNvPr id="1038" name="Заголовок 21">
            <a:extLst>
              <a:ext uri="{FF2B5EF4-FFF2-40B4-BE49-F238E27FC236}">
                <a16:creationId xmlns:a16="http://schemas.microsoft.com/office/drawing/2014/main" xmlns="" id="{87A23FEB-E126-47E7-9B4F-672C8066D8B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s-ES"/>
              <a:t>Образец заголовка</a:t>
            </a:r>
            <a:endParaRPr lang="en-US" altLang="es-ES"/>
          </a:p>
        </p:txBody>
      </p:sp>
      <p:sp>
        <p:nvSpPr>
          <p:cNvPr id="1039" name="Текст 12">
            <a:extLst>
              <a:ext uri="{FF2B5EF4-FFF2-40B4-BE49-F238E27FC236}">
                <a16:creationId xmlns:a16="http://schemas.microsoft.com/office/drawing/2014/main" xmlns="" id="{1E9ED61A-DCE3-49D0-8991-6B0EEB76B9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s-ES"/>
              <a:t>Образец текста</a:t>
            </a:r>
          </a:p>
          <a:p>
            <a:pPr lvl="1"/>
            <a:r>
              <a:rPr lang="ru-RU" altLang="es-ES"/>
              <a:t>Второй уровень</a:t>
            </a:r>
          </a:p>
          <a:p>
            <a:pPr lvl="2"/>
            <a:r>
              <a:rPr lang="ru-RU" altLang="es-ES"/>
              <a:t>Третий уровень</a:t>
            </a:r>
          </a:p>
          <a:p>
            <a:pPr lvl="3"/>
            <a:r>
              <a:rPr lang="ru-RU" altLang="es-ES"/>
              <a:t>Четвертый уровень</a:t>
            </a:r>
          </a:p>
          <a:p>
            <a:pPr lvl="4"/>
            <a:r>
              <a:rPr lang="ru-RU" altLang="es-ES"/>
              <a:t>Пятый уровень</a:t>
            </a:r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>
            <a:extLst>
              <a:ext uri="{FF2B5EF4-FFF2-40B4-BE49-F238E27FC236}">
                <a16:creationId xmlns:a16="http://schemas.microsoft.com/office/drawing/2014/main" xmlns="" id="{B8FD1973-8E4A-44CB-85F0-F8263771C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214313"/>
            <a:ext cx="85725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es-ES" sz="4000" b="1" dirty="0">
                <a:latin typeface="Times New Roman"/>
                <a:cs typeface="Times New Roman"/>
              </a:rPr>
              <a:t>Развитие креативного мышления на уроках физики </a:t>
            </a:r>
          </a:p>
        </p:txBody>
      </p:sp>
      <p:pic>
        <p:nvPicPr>
          <p:cNvPr id="13315" name="Picture 2" descr="C:\Documents and Settings\Учитель\Рабочий стол\фгос 2.jpg">
            <a:extLst>
              <a:ext uri="{FF2B5EF4-FFF2-40B4-BE49-F238E27FC236}">
                <a16:creationId xmlns:a16="http://schemas.microsoft.com/office/drawing/2014/main" xmlns="" id="{E019CC3C-FE5F-4BE3-9EB7-BADA4DA22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786063"/>
            <a:ext cx="4824412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3">
            <a:extLst>
              <a:ext uri="{FF2B5EF4-FFF2-40B4-BE49-F238E27FC236}">
                <a16:creationId xmlns:a16="http://schemas.microsoft.com/office/drawing/2014/main" xmlns="" id="{BA76CECC-8FAD-4621-AACB-96A79F90C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005263"/>
            <a:ext cx="29511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s-ES" b="1" dirty="0">
                <a:latin typeface="Times New Roman"/>
                <a:cs typeface="Times New Roman"/>
              </a:rPr>
              <a:t>Выполнила:</a:t>
            </a:r>
          </a:p>
          <a:p>
            <a:pPr eaLnBrk="1" hangingPunct="1"/>
            <a:r>
              <a:rPr lang="ru-RU" altLang="es-ES" b="1" dirty="0">
                <a:latin typeface="Times New Roman"/>
                <a:cs typeface="Times New Roman"/>
              </a:rPr>
              <a:t>Абдуллаева Г.У.,</a:t>
            </a:r>
          </a:p>
          <a:p>
            <a:pPr eaLnBrk="1" hangingPunct="1"/>
            <a:r>
              <a:rPr lang="ru-RU" altLang="es-ES" b="1" dirty="0">
                <a:latin typeface="Times New Roman"/>
                <a:cs typeface="Times New Roman"/>
              </a:rPr>
              <a:t>учитель физики и астрономии,</a:t>
            </a:r>
          </a:p>
          <a:p>
            <a:pPr eaLnBrk="1" hangingPunct="1"/>
            <a:r>
              <a:rPr lang="ru-RU" altLang="es-ES" b="1" dirty="0">
                <a:latin typeface="Times New Roman"/>
                <a:cs typeface="Times New Roman"/>
              </a:rPr>
              <a:t>МБОУ гимназия №8</a:t>
            </a:r>
          </a:p>
          <a:p>
            <a:pPr eaLnBrk="1" hangingPunct="1"/>
            <a:r>
              <a:rPr lang="ru-RU" altLang="es-ES" b="1" dirty="0">
                <a:latin typeface="Times New Roman"/>
                <a:cs typeface="Times New Roman"/>
              </a:rPr>
              <a:t>г. Дубна МО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86ADD0-B659-489B-8D79-86370E4A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/>
                <a:cs typeface="Times New Roman"/>
              </a:rPr>
              <a:t>Проблемные 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DF908C-248C-43B1-B2E7-DFE631106D8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+mn-lt"/>
                <a:cs typeface="Times New Roman"/>
              </a:rPr>
              <a:t>К дальним селам, городам кто идет по проводам? Светлое величество! Это...;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ea typeface="+mn-lt"/>
                <a:cs typeface="Times New Roman"/>
              </a:rPr>
              <a:t>Меня никто не видит, но всякий слышит, а спутницу мою всякий может видеть, но никто не слышит";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ea typeface="+mn-lt"/>
                <a:cs typeface="Times New Roman"/>
              </a:rPr>
              <a:t>эксперименты</a:t>
            </a:r>
            <a:r>
              <a:rPr lang="en-US" dirty="0">
                <a:latin typeface="Times New Roman"/>
                <a:ea typeface="+mn-lt"/>
                <a:cs typeface="Times New Roman"/>
              </a:rPr>
              <a:t> </a:t>
            </a:r>
            <a:r>
              <a:rPr lang="en-US" dirty="0" err="1">
                <a:latin typeface="Times New Roman"/>
                <a:ea typeface="+mn-lt"/>
                <a:cs typeface="Times New Roman"/>
              </a:rPr>
              <a:t>по</a:t>
            </a:r>
            <a:r>
              <a:rPr lang="en-US" dirty="0">
                <a:latin typeface="Times New Roman"/>
                <a:ea typeface="+mn-lt"/>
                <a:cs typeface="Times New Roman"/>
              </a:rPr>
              <a:t> «</a:t>
            </a:r>
            <a:r>
              <a:rPr lang="en-US" dirty="0" err="1">
                <a:latin typeface="Times New Roman"/>
                <a:ea typeface="+mn-lt"/>
                <a:cs typeface="Times New Roman"/>
              </a:rPr>
              <a:t>рождению</a:t>
            </a:r>
            <a:r>
              <a:rPr lang="en-US" dirty="0">
                <a:latin typeface="Times New Roman"/>
                <a:ea typeface="+mn-lt"/>
                <a:cs typeface="Times New Roman"/>
              </a:rPr>
              <a:t>  </a:t>
            </a:r>
            <a:r>
              <a:rPr lang="en-US" dirty="0" err="1">
                <a:latin typeface="Times New Roman"/>
                <a:ea typeface="+mn-lt"/>
                <a:cs typeface="Times New Roman"/>
              </a:rPr>
              <a:t>электричества</a:t>
            </a:r>
            <a:r>
              <a:rPr lang="en-US" dirty="0">
                <a:latin typeface="Times New Roman"/>
                <a:ea typeface="+mn-lt"/>
                <a:cs typeface="Times New Roman"/>
              </a:rPr>
              <a:t>» в </a:t>
            </a:r>
            <a:r>
              <a:rPr lang="en-US" dirty="0" err="1">
                <a:latin typeface="Times New Roman"/>
                <a:ea typeface="+mn-lt"/>
                <a:cs typeface="Times New Roman"/>
              </a:rPr>
              <a:t>фруктах</a:t>
            </a:r>
            <a:r>
              <a:rPr lang="en-US" dirty="0">
                <a:latin typeface="Times New Roman"/>
                <a:ea typeface="+mn-lt"/>
                <a:cs typeface="Times New Roman"/>
              </a:rPr>
              <a:t> и </a:t>
            </a:r>
            <a:r>
              <a:rPr lang="en-US" dirty="0" err="1">
                <a:latin typeface="Times New Roman"/>
                <a:ea typeface="+mn-lt"/>
                <a:cs typeface="Times New Roman"/>
              </a:rPr>
              <a:t>овощах</a:t>
            </a:r>
            <a:r>
              <a:rPr lang="en-US" dirty="0">
                <a:latin typeface="Times New Roman"/>
                <a:ea typeface="+mn-lt"/>
                <a:cs typeface="Times New Roman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6370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AF77C6-2EE0-41D8-A774-186A945DC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0715DB-7FF9-4CBD-88A9-AAE53C2D424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sz="1800" dirty="0"/>
          </a:p>
          <a:p>
            <a:pPr algn="just"/>
            <a:r>
              <a:rPr lang="ru-RU" sz="2000" dirty="0">
                <a:latin typeface="Times New Roman"/>
                <a:ea typeface="+mn-lt"/>
                <a:cs typeface="+mn-lt"/>
              </a:rPr>
              <a:t>Я убеждена, что сильное влияние на воспитание успешной творческой личности оказывает </a:t>
            </a:r>
            <a:r>
              <a:rPr lang="ru-RU" sz="2000" b="1" i="1" dirty="0">
                <a:latin typeface="Times New Roman"/>
                <a:ea typeface="+mn-lt"/>
                <a:cs typeface="+mn-lt"/>
              </a:rPr>
              <a:t>педагогический оптимизм</a:t>
            </a:r>
            <a:r>
              <a:rPr lang="ru-RU" sz="2000" dirty="0">
                <a:latin typeface="Times New Roman"/>
                <a:ea typeface="+mn-lt"/>
                <a:cs typeface="+mn-lt"/>
              </a:rPr>
              <a:t>: наша вера в ученика, в позитивное изменение не только его способностей, но и нравственных качеств. </a:t>
            </a:r>
          </a:p>
          <a:p>
            <a:pPr algn="just"/>
            <a:r>
              <a:rPr lang="ru-RU" sz="2000" dirty="0">
                <a:latin typeface="Times New Roman"/>
                <a:ea typeface="+mn-lt"/>
                <a:cs typeface="+mn-lt"/>
              </a:rPr>
              <a:t>Нетрадиционные педагогические технологии повышают мотивацию обучения и интерес детей к школе, формируют обстановку творческого сотрудничества и конкуренции, воспитывают в детях чувство собственного достоинства, дают им ощущение творческой свободы.</a:t>
            </a:r>
          </a:p>
          <a:p>
            <a:pPr algn="just"/>
            <a:r>
              <a:rPr lang="ru-RU" sz="2000" dirty="0">
                <a:latin typeface="Times New Roman"/>
                <a:ea typeface="+mn-lt"/>
                <a:cs typeface="+mn-lt"/>
              </a:rPr>
              <a:t>Хотелось </a:t>
            </a:r>
            <a:r>
              <a:rPr lang="ru-RU" sz="2000">
                <a:latin typeface="Times New Roman"/>
                <a:ea typeface="+mn-lt"/>
                <a:cs typeface="+mn-lt"/>
              </a:rPr>
              <a:t>бы закончить с </a:t>
            </a:r>
            <a:r>
              <a:rPr lang="ru-RU" sz="2000" dirty="0">
                <a:latin typeface="Times New Roman"/>
                <a:ea typeface="+mn-lt"/>
                <a:cs typeface="+mn-lt"/>
              </a:rPr>
              <a:t>закономерностью о том, что обучая детей сами учимся.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294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0209EA-613C-46A3-AA40-75036EDC6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063" y="3093342"/>
            <a:ext cx="8478981" cy="3046740"/>
          </a:xfrm>
        </p:spPr>
        <p:txBody>
          <a:bodyPr/>
          <a:lstStyle/>
          <a:p>
            <a:r>
              <a:rPr lang="ru-RU" sz="4000" dirty="0">
                <a:solidFill>
                  <a:schemeClr val="tx1"/>
                </a:solidFill>
              </a:rPr>
              <a:t>СПАСИБО ЗА ВНИМАНИЕ</a:t>
            </a:r>
          </a:p>
        </p:txBody>
      </p:sp>
      <p:sp>
        <p:nvSpPr>
          <p:cNvPr id="61442" name="Заголовок 1">
            <a:extLst>
              <a:ext uri="{FF2B5EF4-FFF2-40B4-BE49-F238E27FC236}">
                <a16:creationId xmlns:a16="http://schemas.microsoft.com/office/drawing/2014/main" xmlns="" id="{9CC362E6-6EEE-458A-87F4-4DAB433498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altLang="es-ES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491197-3BF8-460B-B0F6-FB14023A9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3981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>
                <a:latin typeface="Times New Roman"/>
                <a:cs typeface="Times New Roman"/>
              </a:rPr>
              <a:t/>
            </a:r>
            <a:br>
              <a:rPr lang="ru-RU" b="1" dirty="0">
                <a:latin typeface="Times New Roman"/>
                <a:cs typeface="Times New Roman"/>
              </a:rPr>
            </a:br>
            <a:r>
              <a:rPr lang="ru-RU" b="1" dirty="0">
                <a:latin typeface="Times New Roman"/>
                <a:cs typeface="Times New Roman"/>
              </a:rPr>
              <a:t/>
            </a:r>
            <a:br>
              <a:rPr lang="ru-RU" b="1" dirty="0">
                <a:latin typeface="Times New Roman"/>
                <a:cs typeface="Times New Roman"/>
              </a:rPr>
            </a:br>
            <a:r>
              <a:rPr lang="ru-RU" b="1" dirty="0">
                <a:latin typeface="Times New Roman"/>
                <a:cs typeface="Times New Roman"/>
              </a:rPr>
              <a:t/>
            </a:r>
            <a:br>
              <a:rPr lang="ru-RU" b="1" dirty="0">
                <a:latin typeface="Times New Roman"/>
                <a:cs typeface="Times New Roman"/>
              </a:rPr>
            </a:b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Задачи</a:t>
            </a:r>
            <a:r>
              <a:rPr lang="ru-RU" dirty="0">
                <a:latin typeface="Times New Roman"/>
                <a:cs typeface="Times New Roman"/>
              </a:rPr>
              <a:t>: </a:t>
            </a:r>
            <a:r>
              <a:rPr lang="ru-RU" dirty="0">
                <a:solidFill>
                  <a:srgbClr val="002060"/>
                </a:solidFill>
                <a:latin typeface="Times New Roman"/>
                <a:cs typeface="Times New Roman"/>
              </a:rPr>
              <a:t>научить школьников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16387" name="Содержимое 2">
            <a:extLst>
              <a:ext uri="{FF2B5EF4-FFF2-40B4-BE49-F238E27FC236}">
                <a16:creationId xmlns:a16="http://schemas.microsoft.com/office/drawing/2014/main" xmlns="" id="{83A91BEF-F6E1-4F93-AAE9-F7495C1C78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23130" cy="4855388"/>
          </a:xfrm>
        </p:spPr>
        <p:txBody>
          <a:bodyPr/>
          <a:lstStyle/>
          <a:p>
            <a:r>
              <a:rPr lang="ru-RU" sz="2400" dirty="0">
                <a:latin typeface="Times New Roman"/>
                <a:ea typeface="+mn-lt"/>
                <a:cs typeface="Times New Roman"/>
              </a:rPr>
              <a:t>исследовательские, которые строятся на выдвижении гипотез, прогнозировании последствий, достраивании условий;</a:t>
            </a:r>
            <a:endParaRPr lang="ru-RU">
              <a:latin typeface="Times New Roman"/>
              <a:cs typeface="Times New Roman"/>
            </a:endParaRPr>
          </a:p>
          <a:p>
            <a:r>
              <a:rPr lang="ru-RU" sz="2400" dirty="0">
                <a:latin typeface="Times New Roman"/>
                <a:ea typeface="+mn-lt"/>
                <a:cs typeface="Times New Roman"/>
              </a:rPr>
              <a:t>изобретательские, которые предполагают прогнозирование идей, проектов;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ru-RU" sz="2400" dirty="0">
                <a:latin typeface="Times New Roman"/>
                <a:ea typeface="+mn-lt"/>
                <a:cs typeface="Times New Roman"/>
              </a:rPr>
              <a:t>Конструкторские.</a:t>
            </a:r>
            <a:endParaRPr lang="ru-RU" dirty="0">
              <a:latin typeface="Times New Roman"/>
              <a:ea typeface="+mn-lt"/>
              <a:cs typeface="Times New Roman"/>
            </a:endParaRPr>
          </a:p>
          <a:p>
            <a:pPr marL="0" indent="0" algn="ctr">
              <a:buNone/>
            </a:pPr>
            <a:r>
              <a:rPr lang="ru-RU" sz="2400" b="1" dirty="0">
                <a:latin typeface="Times New Roman"/>
                <a:cs typeface="Times New Roman"/>
              </a:rPr>
              <a:t>Креативное мышление</a:t>
            </a:r>
            <a:r>
              <a:rPr lang="ru-RU" sz="2400" dirty="0">
                <a:latin typeface="Times New Roman"/>
                <a:cs typeface="Times New Roman"/>
              </a:rPr>
              <a:t> -</a:t>
            </a:r>
            <a:endParaRPr lang="en-US" sz="2400" dirty="0">
              <a:latin typeface="Times New Roman"/>
              <a:ea typeface="+mn-lt"/>
              <a:cs typeface="Times New Roman"/>
            </a:endParaRPr>
          </a:p>
          <a:p>
            <a:pPr marL="0" indent="0">
              <a:buNone/>
            </a:pPr>
            <a:r>
              <a:rPr lang="ru-RU" sz="2400" dirty="0">
                <a:latin typeface="Times New Roman"/>
                <a:cs typeface="Times New Roman"/>
              </a:rPr>
              <a:t> -это способность создавать или иным образом воплощать в жизнь что-то новое, будь то решение проблемы, метод, устройство.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es-ES" sz="2400" dirty="0">
              <a:latin typeface="Times New Roman"/>
              <a:cs typeface="Times New Roman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es-ES" sz="2400" dirty="0">
              <a:latin typeface="Times New Roman"/>
              <a:cs typeface="Times New Roman"/>
            </a:endParaRPr>
          </a:p>
          <a:p>
            <a:pPr eaLnBrk="1" hangingPunct="1"/>
            <a:endParaRPr lang="ru-RU" altLang="es-ES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xmlns="" id="{D4B7E714-88C1-4BFC-B667-0FBF16F0C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975" y="228600"/>
            <a:ext cx="6496050" cy="1039813"/>
          </a:xfrm>
        </p:spPr>
        <p:txBody>
          <a:bodyPr/>
          <a:lstStyle/>
          <a:p>
            <a:pPr eaLnBrk="1" hangingPunct="1"/>
            <a:r>
              <a:rPr lang="ru-RU" altLang="es-ES" b="1" u="sng">
                <a:solidFill>
                  <a:srgbClr val="C00000"/>
                </a:solidFill>
                <a:latin typeface="Times New Roman"/>
                <a:cs typeface="Times New Roman"/>
              </a:rPr>
              <a:t>Технология дает ученику:</a:t>
            </a:r>
            <a:r>
              <a:rPr lang="ru-RU" altLang="es-ES">
                <a:solidFill>
                  <a:srgbClr val="C00000"/>
                </a:solidFill>
                <a:latin typeface="Times New Roman"/>
                <a:cs typeface="Times New Roman"/>
              </a:rPr>
              <a:t/>
            </a:r>
            <a:br>
              <a:rPr lang="ru-RU" altLang="es-ES">
                <a:solidFill>
                  <a:srgbClr val="C00000"/>
                </a:solidFill>
                <a:latin typeface="Times New Roman"/>
                <a:cs typeface="Times New Roman"/>
              </a:rPr>
            </a:br>
            <a:endParaRPr lang="ru-RU" altLang="es-ES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17411" name="Содержимое 2">
            <a:extLst>
              <a:ext uri="{FF2B5EF4-FFF2-40B4-BE49-F238E27FC236}">
                <a16:creationId xmlns:a16="http://schemas.microsoft.com/office/drawing/2014/main" xmlns="" id="{32058AF4-2B86-4D62-9A0C-42D0ECB6F92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altLang="es-ES" sz="2400" dirty="0">
                <a:latin typeface="Times New Roman"/>
                <a:cs typeface="Times New Roman"/>
              </a:rPr>
              <a:t>повышение эффективности восприятия информации</a:t>
            </a:r>
          </a:p>
          <a:p>
            <a:pPr eaLnBrk="1" hangingPunct="1"/>
            <a:r>
              <a:rPr lang="ru-RU" altLang="es-ES" sz="2400" dirty="0">
                <a:latin typeface="Times New Roman"/>
                <a:cs typeface="Times New Roman"/>
              </a:rPr>
              <a:t>повышение интереса как к изучаемому материалу, так и к самому процессу обучения – умение креативно мыслить</a:t>
            </a:r>
          </a:p>
          <a:p>
            <a:pPr eaLnBrk="1" hangingPunct="1"/>
            <a:r>
              <a:rPr lang="ru-RU" altLang="es-ES" sz="2400" dirty="0">
                <a:latin typeface="Times New Roman"/>
                <a:cs typeface="Times New Roman"/>
              </a:rPr>
              <a:t>учение ответственно относиться к собственному образованию</a:t>
            </a:r>
          </a:p>
          <a:p>
            <a:pPr eaLnBrk="1" hangingPunct="1"/>
            <a:r>
              <a:rPr lang="ru-RU" altLang="es-ES" sz="2400" dirty="0">
                <a:latin typeface="Times New Roman"/>
                <a:cs typeface="Times New Roman"/>
              </a:rPr>
              <a:t>умение работать в сотрудничестве с другими</a:t>
            </a:r>
          </a:p>
          <a:p>
            <a:pPr eaLnBrk="1" hangingPunct="1"/>
            <a:r>
              <a:rPr lang="ru-RU" altLang="es-ES" sz="2400" dirty="0">
                <a:latin typeface="Times New Roman"/>
                <a:cs typeface="Times New Roman"/>
              </a:rPr>
              <a:t>повышение качества образования учеников</a:t>
            </a:r>
          </a:p>
          <a:p>
            <a:pPr marL="0" indent="0" eaLnBrk="1" hangingPunct="1">
              <a:buNone/>
            </a:pPr>
            <a:endParaRPr lang="ru-RU" altLang="es-ES" sz="2400" dirty="0">
              <a:latin typeface="Times New Roman"/>
              <a:cs typeface="Times New Roman"/>
            </a:endParaRPr>
          </a:p>
          <a:p>
            <a:pPr eaLnBrk="1" hangingPunct="1"/>
            <a:endParaRPr lang="ru-RU" altLang="es-ES">
              <a:latin typeface="Times New Roman"/>
              <a:cs typeface="Times New Roman"/>
            </a:endParaRPr>
          </a:p>
        </p:txBody>
      </p:sp>
      <p:pic>
        <p:nvPicPr>
          <p:cNvPr id="17412" name="Picture 3" descr="D:\Documents and Settings\Библиотека\Рабочий стол\PIC_0163.JPG">
            <a:extLst>
              <a:ext uri="{FF2B5EF4-FFF2-40B4-BE49-F238E27FC236}">
                <a16:creationId xmlns:a16="http://schemas.microsoft.com/office/drawing/2014/main" xmlns="" id="{E1FAF7DD-882B-4C92-87BE-04F464AC8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6557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Учитель\Рабочий стол\9.jpeg">
            <a:extLst>
              <a:ext uri="{FF2B5EF4-FFF2-40B4-BE49-F238E27FC236}">
                <a16:creationId xmlns:a16="http://schemas.microsoft.com/office/drawing/2014/main" xmlns="" id="{488EB13A-9A71-49C7-95BB-BFA015957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906838"/>
            <a:ext cx="1444625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837188-6943-4755-BD8C-65ABF2240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39813"/>
          </a:xfrm>
        </p:spPr>
        <p:txBody>
          <a:bodyPr/>
          <a:lstStyle/>
          <a:p>
            <a:pPr eaLnBrk="1" hangingPunct="1">
              <a:defRPr/>
            </a:pPr>
            <a:r>
              <a:rPr lang="ru-RU" b="1" u="sng" dirty="0">
                <a:solidFill>
                  <a:srgbClr val="C00000"/>
                </a:solidFill>
                <a:latin typeface="Times New Roman"/>
                <a:cs typeface="Times New Roman"/>
              </a:rPr>
              <a:t>Технология дает учителю: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18436" name="Содержимое 2">
            <a:extLst>
              <a:ext uri="{FF2B5EF4-FFF2-40B4-BE49-F238E27FC236}">
                <a16:creationId xmlns:a16="http://schemas.microsoft.com/office/drawing/2014/main" xmlns="" id="{9CAD885C-9CA7-420C-A52C-6ACB69FE947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altLang="es-ES" dirty="0">
                <a:latin typeface="Times New Roman"/>
                <a:cs typeface="Times New Roman"/>
              </a:rPr>
              <a:t>умение создавать в классе атмосферу открытости и ответственного сотрудничества</a:t>
            </a:r>
          </a:p>
          <a:p>
            <a:pPr eaLnBrk="1" hangingPunct="1"/>
            <a:r>
              <a:rPr lang="ru-RU" altLang="es-ES" dirty="0">
                <a:latin typeface="Times New Roman"/>
                <a:cs typeface="Times New Roman"/>
              </a:rPr>
              <a:t>возможность использовать модель обучения и систему эффективных методов, которые способствуют развитию креативного мышления и самостоятельности в процессе обучения</a:t>
            </a:r>
          </a:p>
          <a:p>
            <a:r>
              <a:rPr lang="ru-RU" altLang="es-ES" dirty="0">
                <a:latin typeface="Times New Roman"/>
                <a:cs typeface="Times New Roman"/>
              </a:rPr>
              <a:t>дает возможность анализировать эффективность применения технологий</a:t>
            </a:r>
            <a:endParaRPr lang="ru-RU" dirty="0">
              <a:latin typeface="Times New Roman"/>
              <a:cs typeface="Times New Roman"/>
            </a:endParaRPr>
          </a:p>
          <a:p>
            <a:pPr eaLnBrk="1" hangingPunct="1"/>
            <a:endParaRPr lang="ru-RU" altLang="es-ES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xmlns="" id="{0FEF0407-9610-4EB0-AC31-F1C463DA3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557338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b="1" i="1" dirty="0">
                <a:solidFill>
                  <a:srgbClr val="C00000"/>
                </a:solidFill>
                <a:latin typeface="Times New Roman"/>
                <a:cs typeface="Times New Roman"/>
              </a:rPr>
              <a:t>«Надо, чтобы учиться было радостно, трепетно, победно».</a:t>
            </a:r>
            <a:r>
              <a:rPr lang="ru-RU" sz="2400" dirty="0">
                <a:solidFill>
                  <a:srgbClr val="C00000"/>
                </a:solidFill>
                <a:latin typeface="Times New Roman"/>
                <a:cs typeface="Times New Roman"/>
              </a:rPr>
              <a:t>  </a:t>
            </a:r>
            <a:r>
              <a:rPr lang="ru-RU" sz="2400" i="1" dirty="0">
                <a:solidFill>
                  <a:srgbClr val="C00000"/>
                </a:solidFill>
                <a:latin typeface="Times New Roman"/>
                <a:cs typeface="Times New Roman"/>
              </a:rPr>
              <a:t>  (Б. Желтков)</a:t>
            </a:r>
            <a:r>
              <a:rPr lang="ru-RU" i="1" dirty="0">
                <a:latin typeface="Times New Roman"/>
                <a:cs typeface="Times New Roman"/>
              </a:rPr>
              <a:t/>
            </a:r>
            <a:br>
              <a:rPr lang="ru-RU" i="1" dirty="0">
                <a:latin typeface="Times New Roman"/>
                <a:cs typeface="Times New Roman"/>
              </a:rPr>
            </a:br>
            <a:endParaRPr lang="ru-RU" dirty="0">
              <a:solidFill>
                <a:srgbClr val="7B9899"/>
              </a:solidFill>
              <a:latin typeface="Times New Roman"/>
              <a:cs typeface="Times New Roman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7D424CE-4B92-4266-9D20-F7FB40DF1C42}"/>
              </a:ext>
            </a:extLst>
          </p:cNvPr>
          <p:cNvSpPr/>
          <p:nvPr/>
        </p:nvSpPr>
        <p:spPr>
          <a:xfrm>
            <a:off x="2286000" y="2060575"/>
            <a:ext cx="4572000" cy="33855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Times New Roman"/>
                <a:cs typeface="Times New Roman"/>
              </a:rPr>
              <a:t>Это об атмосфере на уроке, о состоянии души ребенка. Надо, чтобы на каждый урок ребенок шел как на праздник, чтобы загорались глаза от маленьких открытий на уроке.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6AECE0-1DC8-4DA5-BC7B-8055E47F8B6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xmlns="" id="{CB84BC05-E163-45C9-AB40-3BC4D3C51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6287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>
                <a:latin typeface="Times New Roman"/>
                <a:cs typeface="Times New Roman"/>
              </a:rPr>
              <a:t/>
            </a:r>
            <a:br>
              <a:rPr lang="ru-RU" sz="2400" b="1" i="1" dirty="0">
                <a:latin typeface="Times New Roman"/>
                <a:cs typeface="Times New Roman"/>
              </a:rPr>
            </a:br>
            <a:r>
              <a:rPr lang="ru-RU" sz="2400" b="1" i="1" dirty="0">
                <a:latin typeface="Times New Roman"/>
                <a:cs typeface="Times New Roman"/>
              </a:rPr>
              <a:t/>
            </a:r>
            <a:br>
              <a:rPr lang="ru-RU" sz="2400" b="1" i="1" dirty="0">
                <a:latin typeface="Times New Roman"/>
                <a:cs typeface="Times New Roman"/>
              </a:rPr>
            </a:br>
            <a:r>
              <a:rPr lang="ru-RU" sz="2400" b="1" i="1" dirty="0">
                <a:latin typeface="Times New Roman"/>
                <a:cs typeface="Times New Roman"/>
              </a:rPr>
              <a:t/>
            </a:r>
            <a:br>
              <a:rPr lang="ru-RU" sz="2400" b="1" i="1" dirty="0">
                <a:latin typeface="Times New Roman"/>
                <a:cs typeface="Times New Roman"/>
              </a:rPr>
            </a:br>
            <a:r>
              <a:rPr lang="ru-RU" sz="2400" b="1" i="1" dirty="0">
                <a:solidFill>
                  <a:srgbClr val="C00000"/>
                </a:solidFill>
                <a:latin typeface="Times New Roman"/>
                <a:cs typeface="Times New Roman"/>
              </a:rPr>
              <a:t>«Разглядывать каждого, а не поле. Выращивать каждого, а не луг».   </a:t>
            </a:r>
            <a:r>
              <a:rPr lang="ru-RU" sz="2400" i="1" dirty="0">
                <a:solidFill>
                  <a:srgbClr val="C00000"/>
                </a:solidFill>
                <a:latin typeface="Times New Roman"/>
                <a:cs typeface="Times New Roman"/>
              </a:rPr>
              <a:t>(В. Солоухин)</a:t>
            </a:r>
            <a:r>
              <a:rPr lang="ru-RU" i="1" dirty="0">
                <a:latin typeface="Times New Roman"/>
                <a:cs typeface="Times New Roman"/>
              </a:rPr>
              <a:t/>
            </a:r>
            <a:br>
              <a:rPr lang="ru-RU" i="1" dirty="0">
                <a:latin typeface="Times New Roman"/>
                <a:cs typeface="Times New Roman"/>
              </a:rPr>
            </a:br>
            <a:endParaRPr lang="ru-RU" dirty="0">
              <a:solidFill>
                <a:srgbClr val="7B9899"/>
              </a:solidFill>
              <a:latin typeface="Times New Roman"/>
              <a:cs typeface="Times New Roman"/>
            </a:endParaRPr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xmlns="" id="{EC42E39B-76DB-4441-BF2B-33C565B1E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24" y="2037993"/>
            <a:ext cx="8750076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s-ES" sz="3200" dirty="0">
                <a:solidFill>
                  <a:srgbClr val="000000"/>
                </a:solidFill>
                <a:latin typeface="Times New Roman"/>
                <a:cs typeface="Times New Roman"/>
              </a:rPr>
              <a:t>Это о внимательном отношении учителя к каждому ученику, об индивидуальном подходе: </a:t>
            </a:r>
            <a:endParaRPr lang="ru-RU" altLang="es-ES" sz="320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eaLnBrk="1" hangingPunct="1"/>
            <a:r>
              <a:rPr lang="ru-RU" altLang="es-ES" sz="3200" dirty="0">
                <a:solidFill>
                  <a:srgbClr val="000000"/>
                </a:solidFill>
                <a:latin typeface="Times New Roman"/>
                <a:cs typeface="Times New Roman"/>
              </a:rPr>
              <a:t>учитель должен помнить, что каждый сидящий перед ним в классе - личность.</a:t>
            </a:r>
            <a:r>
              <a:rPr lang="ru-RU" altLang="es-ES" sz="3200" b="1" dirty="0">
                <a:latin typeface="Times New Roman"/>
                <a:cs typeface="Times New Roman"/>
              </a:rPr>
              <a:t> </a:t>
            </a:r>
            <a:endParaRPr lang="ru-RU" altLang="es-ES" sz="3200">
              <a:latin typeface="Times New Roman"/>
              <a:cs typeface="Times New Roman"/>
            </a:endParaRPr>
          </a:p>
          <a:p>
            <a:endParaRPr lang="ru-RU" altLang="es-ES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0A8B8EDC-98D2-44F7-ADC6-7720C05FB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183562" cy="1050925"/>
          </a:xfrm>
        </p:spPr>
        <p:txBody>
          <a:bodyPr/>
          <a:lstStyle/>
          <a:p>
            <a:pPr eaLnBrk="1" hangingPunct="1"/>
            <a:r>
              <a:rPr lang="ru-RU" altLang="es-E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 </a:t>
            </a:r>
            <a:r>
              <a:rPr lang="ru-RU" altLang="es-ES" sz="4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D1918F3C-07F5-4D10-AFEA-71D5266FC0C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571500" y="1857375"/>
            <a:ext cx="8183563" cy="4187825"/>
          </a:xfrm>
        </p:spPr>
        <p:txBody>
          <a:bodyPr/>
          <a:lstStyle/>
          <a:p>
            <a:pPr eaLnBrk="1" hangingPunct="1"/>
            <a:r>
              <a:rPr lang="ru-RU" altLang="es-ES" sz="2400">
                <a:latin typeface="Times New Roman"/>
                <a:cs typeface="Times New Roman"/>
              </a:rPr>
              <a:t>Составление кластера позволяет учащимся свободно и открыто думать по поводу какой-либо темы. </a:t>
            </a:r>
          </a:p>
          <a:p>
            <a:pPr eaLnBrk="1" hangingPunct="1"/>
            <a:r>
              <a:rPr lang="ru-RU" altLang="es-ES" sz="2400">
                <a:latin typeface="Times New Roman"/>
                <a:cs typeface="Times New Roman"/>
              </a:rPr>
              <a:t>Данный прием можно применять на самых разных этапах урока. </a:t>
            </a:r>
          </a:p>
          <a:p>
            <a:pPr eaLnBrk="1" hangingPunct="1"/>
            <a:r>
              <a:rPr lang="ru-RU" altLang="es-ES" sz="2400">
                <a:latin typeface="Times New Roman"/>
                <a:cs typeface="Times New Roman"/>
              </a:rPr>
              <a:t>На стадии вызова – для стимулирования мыслительной деятельности.</a:t>
            </a:r>
          </a:p>
          <a:p>
            <a:pPr eaLnBrk="1" hangingPunct="1"/>
            <a:r>
              <a:rPr lang="ru-RU" altLang="es-ES" sz="2400">
                <a:latin typeface="Times New Roman"/>
                <a:cs typeface="Times New Roman"/>
              </a:rPr>
              <a:t>На стадии осмысления – для структурирования нового учебного материала. </a:t>
            </a:r>
          </a:p>
          <a:p>
            <a:pPr eaLnBrk="1" hangingPunct="1"/>
            <a:r>
              <a:rPr lang="ru-RU" altLang="es-ES" sz="2400">
                <a:latin typeface="Times New Roman"/>
                <a:cs typeface="Times New Roman"/>
              </a:rPr>
              <a:t>На стадии рефлексии – при подведении итогов того, что учащиеся изучили. </a:t>
            </a:r>
            <a:endParaRPr lang="ru-RU" altLang="es-ES" sz="2400" i="1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:a16="http://schemas.microsoft.com/office/drawing/2014/main" xmlns="" id="{439192F1-D881-46F1-ACD7-5A9DD81DB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60350"/>
            <a:ext cx="8534400" cy="865188"/>
          </a:xfrm>
        </p:spPr>
        <p:txBody>
          <a:bodyPr/>
          <a:lstStyle/>
          <a:p>
            <a:pPr eaLnBrk="1" hangingPunct="1"/>
            <a:r>
              <a:rPr lang="ru-RU" altLang="es-ES" sz="2100" b="1" dirty="0">
                <a:solidFill>
                  <a:srgbClr val="C00000"/>
                </a:solidFill>
                <a:latin typeface="Times New Roman"/>
                <a:cs typeface="Times New Roman"/>
              </a:rPr>
              <a:t>При использовании данного приёма материал усваивается лучше, так как, создавая кластер учащиеся часто обращаются к тексту. </a:t>
            </a:r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77224"/>
            <a:ext cx="7920880" cy="483209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2A54A1-9792-4E09-9EBD-BA0CA751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/>
                <a:cs typeface="Times New Roman"/>
              </a:rPr>
              <a:t>Творческие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8CE327-FAA8-4D73-A9F7-0A24E013FD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>
                <a:latin typeface="Times New Roman"/>
                <a:ea typeface="+mn-lt"/>
                <a:cs typeface="Times New Roman"/>
              </a:rPr>
              <a:t>Примеры составления нестандартных творческих задач и проблемных вопросов: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ea typeface="+mn-lt"/>
                <a:cs typeface="Times New Roman"/>
              </a:rPr>
              <a:t>1. В 8 классе после прохождения темы «Кипение» имеется вопрос: </a:t>
            </a:r>
            <a:r>
              <a:rPr lang="ru-RU" i="1" dirty="0">
                <a:latin typeface="Times New Roman"/>
                <a:ea typeface="+mn-lt"/>
                <a:cs typeface="Times New Roman"/>
              </a:rPr>
              <a:t>От чего зависит температура кипения жидкости?</a:t>
            </a:r>
            <a:r>
              <a:rPr lang="ru-RU" dirty="0">
                <a:latin typeface="Times New Roman"/>
                <a:ea typeface="+mn-lt"/>
                <a:cs typeface="Times New Roman"/>
              </a:rPr>
              <a:t> Данный вопрос репродуктивного характера, интереса не вызывающий. Если его перефразировать: «Я смогу заставить воду кипеть при комнатной температуре!», и если дополнить экспериментом, то для учащихся это будет творческая задача. 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6309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1102</TotalTime>
  <Words>343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Презентация PowerPoint</vt:lpstr>
      <vt:lpstr>   Задачи: научить школьников </vt:lpstr>
      <vt:lpstr>Технология дает ученику: </vt:lpstr>
      <vt:lpstr>Технология дает учителю: </vt:lpstr>
      <vt:lpstr>«Надо, чтобы учиться было радостно, трепетно, победно».    (Б. Желтков) </vt:lpstr>
      <vt:lpstr>   «Разглядывать каждого, а не поле. Выращивать каждого, а не луг».   (В. Солоухин) </vt:lpstr>
      <vt:lpstr>Кластер  </vt:lpstr>
      <vt:lpstr>При использовании данного приёма материал усваивается лучше, так как, создавая кластер учащиеся часто обращаются к тексту. </vt:lpstr>
      <vt:lpstr>Творческие задачи</vt:lpstr>
      <vt:lpstr>Проблемные вопросы</vt:lpstr>
      <vt:lpstr>Вывод</vt:lpstr>
      <vt:lpstr>Презентация PowerPoint</vt:lpstr>
    </vt:vector>
  </TitlesOfParts>
  <Company>Гимназия №10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проектной работы</dc:title>
  <dc:creator>Библиотека</dc:creator>
  <cp:lastModifiedBy>user</cp:lastModifiedBy>
  <cp:revision>533</cp:revision>
  <dcterms:created xsi:type="dcterms:W3CDTF">2013-04-01T05:23:32Z</dcterms:created>
  <dcterms:modified xsi:type="dcterms:W3CDTF">2022-03-22T06:17:38Z</dcterms:modified>
</cp:coreProperties>
</file>